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1" r:id="rId4"/>
    <p:sldId id="260" r:id="rId5"/>
    <p:sldId id="265" r:id="rId6"/>
    <p:sldId id="264" r:id="rId7"/>
    <p:sldId id="268" r:id="rId8"/>
    <p:sldId id="271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461" autoAdjust="0"/>
  </p:normalViewPr>
  <p:slideViewPr>
    <p:cSldViewPr>
      <p:cViewPr varScale="1">
        <p:scale>
          <a:sx n="34" d="100"/>
          <a:sy n="3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959AD-BDB7-4C5C-924B-2727BA380480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79EF2-E18F-48FF-9C1C-748623F1F1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EDE02-A6A5-43C3-BCE4-F5096CECBB07}" type="datetimeFigureOut">
              <a:rPr lang="ru-RU" smtClean="0"/>
              <a:t>09.01.2010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7AB7-5469-4F93-BC9C-3AF41EF326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00298" y="1000108"/>
            <a:ext cx="62865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i="1" u="sng" dirty="0" smtClean="0">
                <a:solidFill>
                  <a:srgbClr val="0066FF"/>
                </a:solidFill>
                <a:latin typeface="Kozuka Mincho Pro L" pitchFamily="18" charset="-128"/>
              </a:rPr>
              <a:t>Стили речи</a:t>
            </a:r>
            <a:br>
              <a:rPr lang="ru-RU" sz="8800" b="1" i="1" u="sng" dirty="0" smtClean="0">
                <a:solidFill>
                  <a:srgbClr val="0066FF"/>
                </a:solidFill>
                <a:latin typeface="Kozuka Mincho Pro L" pitchFamily="18" charset="-128"/>
              </a:rPr>
            </a:br>
            <a:r>
              <a:rPr lang="ru-RU" sz="8800" b="1" i="1" u="sng" dirty="0" smtClean="0">
                <a:solidFill>
                  <a:srgbClr val="0066FF"/>
                </a:solidFill>
                <a:latin typeface="Kozuka Mincho Pro L" pitchFamily="18" charset="-128"/>
              </a:rPr>
              <a:t>русского языка</a:t>
            </a:r>
            <a:endParaRPr lang="ru-RU" sz="8800" b="1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857232"/>
            <a:ext cx="914400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Стили речи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  Разговорный                      </a:t>
            </a:r>
            <a:r>
              <a:rPr lang="ru-RU" sz="4400" b="1" dirty="0" smtClean="0">
                <a:solidFill>
                  <a:srgbClr val="00B050"/>
                </a:solidFill>
              </a:rPr>
              <a:t>Научный</a:t>
            </a:r>
            <a:endParaRPr lang="ru-RU" sz="4400" b="1" dirty="0" smtClean="0">
              <a:solidFill>
                <a:srgbClr val="00B050"/>
              </a:solidFill>
            </a:endParaRPr>
          </a:p>
          <a:p>
            <a:r>
              <a:rPr lang="ru-RU" sz="4400" b="1" dirty="0" smtClean="0">
                <a:solidFill>
                  <a:srgbClr val="00B050"/>
                </a:solidFill>
              </a:rPr>
              <a:t>         </a:t>
            </a:r>
          </a:p>
          <a:p>
            <a:r>
              <a:rPr lang="ru-RU" sz="4000" b="1" dirty="0" smtClean="0">
                <a:solidFill>
                  <a:srgbClr val="00B050"/>
                </a:solidFill>
              </a:rPr>
              <a:t>Художественный        </a:t>
            </a:r>
            <a:r>
              <a:rPr lang="ru-RU" sz="4000" b="1" dirty="0" smtClean="0">
                <a:solidFill>
                  <a:srgbClr val="00B050"/>
                </a:solidFill>
              </a:rPr>
              <a:t>Публицистический</a:t>
            </a:r>
          </a:p>
          <a:p>
            <a:endParaRPr lang="ru-RU" sz="4400" b="1" dirty="0">
              <a:solidFill>
                <a:srgbClr val="00B050"/>
              </a:solidFill>
            </a:endParaRPr>
          </a:p>
          <a:p>
            <a:r>
              <a:rPr lang="ru-RU" sz="4400" b="1" dirty="0" smtClean="0">
                <a:solidFill>
                  <a:srgbClr val="00B050"/>
                </a:solidFill>
              </a:rPr>
              <a:t>                Официально - деловой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                          </a:t>
            </a:r>
          </a:p>
          <a:p>
            <a:endParaRPr lang="ru-RU" sz="4000" b="1" dirty="0"/>
          </a:p>
          <a:p>
            <a:endParaRPr lang="ru-RU" sz="40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000760" y="1714488"/>
            <a:ext cx="121444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4822033" y="2321711"/>
            <a:ext cx="221457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1500166" y="1785926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428860" y="2000240"/>
            <a:ext cx="2143140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571736" y="3357562"/>
            <a:ext cx="321471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43042" y="357167"/>
            <a:ext cx="7500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66CC"/>
                </a:solidFill>
              </a:rPr>
              <a:t>Разговорный стиль речи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14423"/>
            <a:ext cx="9144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ru-RU" sz="3600" b="1" u="sng" dirty="0" smtClean="0">
                <a:solidFill>
                  <a:srgbClr val="003399"/>
                </a:solidFill>
              </a:rPr>
              <a:t>Основные признаки: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Неофициальность, непринуждённость</a:t>
            </a:r>
          </a:p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3200" b="1" dirty="0" smtClean="0">
                <a:solidFill>
                  <a:srgbClr val="0066FF"/>
                </a:solidFill>
              </a:rPr>
              <a:t>   </a:t>
            </a:r>
            <a:r>
              <a:rPr lang="ru-RU" sz="3200" b="1" dirty="0" smtClean="0">
                <a:solidFill>
                  <a:srgbClr val="0066FF"/>
                </a:solidFill>
              </a:rPr>
              <a:t>общения;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Неподготовленность речи;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Неполные предложения, вопросительные,</a:t>
            </a:r>
          </a:p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3200" b="1" dirty="0" smtClean="0">
                <a:solidFill>
                  <a:srgbClr val="0066FF"/>
                </a:solidFill>
              </a:rPr>
              <a:t>   </a:t>
            </a:r>
            <a:r>
              <a:rPr lang="ru-RU" sz="3200" b="1" dirty="0" smtClean="0">
                <a:solidFill>
                  <a:srgbClr val="0066FF"/>
                </a:solidFill>
              </a:rPr>
              <a:t>побудительные и восклицательные</a:t>
            </a:r>
          </a:p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3200" b="1" dirty="0" smtClean="0">
                <a:solidFill>
                  <a:srgbClr val="0066FF"/>
                </a:solidFill>
              </a:rPr>
              <a:t>   </a:t>
            </a:r>
            <a:r>
              <a:rPr lang="ru-RU" sz="3200" b="1" dirty="0" smtClean="0">
                <a:solidFill>
                  <a:srgbClr val="0066FF"/>
                </a:solidFill>
              </a:rPr>
              <a:t> предложения;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Свободный порядок слов в предложении;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Общеупотребительные и нейтральные </a:t>
            </a:r>
          </a:p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3200" b="1" dirty="0" smtClean="0">
                <a:solidFill>
                  <a:srgbClr val="0066FF"/>
                </a:solidFill>
              </a:rPr>
              <a:t>  </a:t>
            </a:r>
            <a:r>
              <a:rPr lang="ru-RU" sz="3200" b="1" dirty="0" smtClean="0">
                <a:solidFill>
                  <a:srgbClr val="0066FF"/>
                </a:solidFill>
              </a:rPr>
              <a:t>слова;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Просторечные слова.</a:t>
            </a:r>
          </a:p>
          <a:p>
            <a:pPr algn="ctr"/>
            <a:endParaRPr lang="ru-RU" u="sng" dirty="0">
              <a:solidFill>
                <a:srgbClr val="003399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429124" y="1071546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928926" y="357166"/>
            <a:ext cx="6215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Н</a:t>
            </a:r>
            <a:r>
              <a:rPr lang="ru-RU" sz="4800" b="1" dirty="0" smtClean="0">
                <a:solidFill>
                  <a:srgbClr val="FF66CC"/>
                </a:solidFill>
              </a:rPr>
              <a:t>аучный стиль речи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1285860"/>
            <a:ext cx="84296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ru-RU" sz="4400" b="1" u="sng" dirty="0" smtClean="0">
                <a:solidFill>
                  <a:srgbClr val="003399"/>
                </a:solidFill>
              </a:rPr>
              <a:t>Основные признаки: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Точность, строгая логичность, чёткое изложение;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Употребление терминологии;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Прямой порядок слов в предложении;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Обилие сложных предложений;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Преобладание неопределённо-личных и безличных предложений;</a:t>
            </a:r>
          </a:p>
          <a:p>
            <a:pPr>
              <a:buFont typeface="Wingdings" pitchFamily="2" charset="2"/>
              <a:buChar char="ь"/>
            </a:pPr>
            <a:r>
              <a:rPr lang="ru-RU" sz="3600" b="1" dirty="0" smtClean="0">
                <a:solidFill>
                  <a:srgbClr val="0066FF"/>
                </a:solidFill>
              </a:rPr>
              <a:t>Преобладание имён существительных.</a:t>
            </a:r>
            <a:endParaRPr lang="ru-RU" sz="36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000628" y="1142984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357166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66CC"/>
                </a:solidFill>
              </a:rPr>
              <a:t>Художественный стиль речи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285860"/>
            <a:ext cx="8786842" cy="602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4000" b="1" u="sng" dirty="0" smtClean="0">
                <a:solidFill>
                  <a:srgbClr val="003399"/>
                </a:solidFill>
              </a:rPr>
              <a:t>Основные признаки:</a:t>
            </a:r>
          </a:p>
          <a:p>
            <a:pPr>
              <a:lnSpc>
                <a:spcPct val="90000"/>
              </a:lnSpc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Образность,</a:t>
            </a:r>
            <a:r>
              <a:rPr lang="ru-RU" sz="3200" b="1" dirty="0" smtClean="0">
                <a:solidFill>
                  <a:srgbClr val="003399"/>
                </a:solidFill>
              </a:rPr>
              <a:t> </a:t>
            </a:r>
            <a:r>
              <a:rPr lang="ru-RU" sz="3200" b="1" dirty="0" smtClean="0">
                <a:solidFill>
                  <a:srgbClr val="0066FF"/>
                </a:solidFill>
              </a:rPr>
              <a:t>выразительность, эмоциональность;</a:t>
            </a:r>
          </a:p>
          <a:p>
            <a:pPr>
              <a:lnSpc>
                <a:spcPct val="90000"/>
              </a:lnSpc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Использование лексики и фразеологии других стилей;</a:t>
            </a:r>
          </a:p>
          <a:p>
            <a:pPr>
              <a:lnSpc>
                <a:spcPct val="90000"/>
              </a:lnSpc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Использование изобразительно-выразительных средств (метафора, гипербола, афоризм, эпитет, сравнение, олицетворение и др.);</a:t>
            </a:r>
          </a:p>
          <a:p>
            <a:pPr>
              <a:lnSpc>
                <a:spcPct val="90000"/>
              </a:lnSpc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Использование риторических вопросов, предложений различных синтаксических конструкций.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 smtClean="0">
                <a:solidFill>
                  <a:srgbClr val="0066FF"/>
                </a:solidFill>
              </a:rPr>
              <a:t> </a:t>
            </a:r>
            <a:endParaRPr lang="ru-RU" sz="36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714876" y="1000108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357166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66CC"/>
                </a:solidFill>
              </a:rPr>
              <a:t>Публицистический стиль речи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214422"/>
            <a:ext cx="8786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ru-RU" sz="4000" b="1" u="sng" dirty="0" smtClean="0">
                <a:solidFill>
                  <a:srgbClr val="003399"/>
                </a:solidFill>
              </a:rPr>
              <a:t>Основные признаки: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Строгая логичность изложения;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Точность фактов;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Эмоциональность, образность, </a:t>
            </a:r>
            <a:r>
              <a:rPr lang="ru-RU" sz="3200" b="1" dirty="0" err="1" smtClean="0">
                <a:solidFill>
                  <a:srgbClr val="0066FF"/>
                </a:solidFill>
              </a:rPr>
              <a:t>оценочность</a:t>
            </a:r>
            <a:r>
              <a:rPr lang="ru-RU" sz="3200" b="1" dirty="0" smtClean="0">
                <a:solidFill>
                  <a:srgbClr val="0066FF"/>
                </a:solidFill>
              </a:rPr>
              <a:t>, </a:t>
            </a:r>
            <a:r>
              <a:rPr lang="ru-RU" sz="3200" b="1" dirty="0" err="1" smtClean="0">
                <a:solidFill>
                  <a:srgbClr val="0066FF"/>
                </a:solidFill>
              </a:rPr>
              <a:t>призывность</a:t>
            </a:r>
            <a:r>
              <a:rPr lang="ru-RU" sz="3200" b="1" dirty="0" smtClean="0">
                <a:solidFill>
                  <a:srgbClr val="0066FF"/>
                </a:solidFill>
              </a:rPr>
              <a:t>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Использование общественно-политической лексики;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Использование иноязычных слов;</a:t>
            </a:r>
          </a:p>
          <a:p>
            <a:pPr>
              <a:buFont typeface="Wingdings" pitchFamily="2" charset="2"/>
              <a:buChar char="ь"/>
            </a:pPr>
            <a:r>
              <a:rPr lang="ru-RU" sz="3200" b="1" dirty="0" smtClean="0">
                <a:solidFill>
                  <a:srgbClr val="0066FF"/>
                </a:solidFill>
              </a:rPr>
              <a:t>Употребление вопросительных и восклицательных предложений, риторических вопросов, обращений.</a:t>
            </a:r>
            <a:endParaRPr lang="ru-RU" sz="3200" b="1" dirty="0">
              <a:solidFill>
                <a:srgbClr val="0066FF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1000108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571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66CC"/>
                </a:solidFill>
              </a:rPr>
              <a:t>Официально-деловой стиль речи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428736"/>
            <a:ext cx="91440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ru-RU" sz="4000" b="1" dirty="0" smtClean="0">
                <a:solidFill>
                  <a:srgbClr val="0066FF"/>
                </a:solidFill>
              </a:rPr>
              <a:t>.</a:t>
            </a:r>
            <a:r>
              <a:rPr lang="ru-RU" sz="4000" b="1" u="sng" dirty="0" smtClean="0">
                <a:solidFill>
                  <a:srgbClr val="003399"/>
                </a:solidFill>
              </a:rPr>
              <a:t> Основные признаки:</a:t>
            </a:r>
          </a:p>
          <a:p>
            <a:pPr>
              <a:buFont typeface="Wingdings" pitchFamily="2" charset="2"/>
              <a:buChar char="ь"/>
            </a:pPr>
            <a:r>
              <a:rPr lang="ru-RU" sz="4000" b="1" dirty="0" smtClean="0">
                <a:solidFill>
                  <a:srgbClr val="0066FF"/>
                </a:solidFill>
              </a:rPr>
              <a:t>Точность, сжатость изложения;</a:t>
            </a:r>
          </a:p>
          <a:p>
            <a:pPr>
              <a:buFont typeface="Wingdings" pitchFamily="2" charset="2"/>
              <a:buChar char="ь"/>
            </a:pPr>
            <a:r>
              <a:rPr lang="ru-RU" sz="4000" b="1" dirty="0" smtClean="0">
                <a:solidFill>
                  <a:srgbClr val="0066FF"/>
                </a:solidFill>
              </a:rPr>
              <a:t>Широкое употребление стандартных оборотов речи, специальной лексики;</a:t>
            </a:r>
          </a:p>
          <a:p>
            <a:pPr>
              <a:buFont typeface="Wingdings" pitchFamily="2" charset="2"/>
              <a:buChar char="ь"/>
            </a:pPr>
            <a:r>
              <a:rPr lang="ru-RU" sz="4000" b="1" dirty="0" smtClean="0">
                <a:solidFill>
                  <a:srgbClr val="0066FF"/>
                </a:solidFill>
              </a:rPr>
              <a:t>Строгий порядок слов в предложении;</a:t>
            </a:r>
          </a:p>
          <a:p>
            <a:pPr>
              <a:buFont typeface="Wingdings" pitchFamily="2" charset="2"/>
              <a:buChar char="ь"/>
            </a:pPr>
            <a:r>
              <a:rPr lang="ru-RU" sz="4000" b="1" dirty="0" smtClean="0">
                <a:solidFill>
                  <a:srgbClr val="0066FF"/>
                </a:solidFill>
              </a:rPr>
              <a:t>Преобладают безличные предложения</a:t>
            </a:r>
            <a:endParaRPr lang="ru-RU" sz="4000" b="1" dirty="0">
              <a:solidFill>
                <a:srgbClr val="0066FF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214942" y="1000108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43438" y="357166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Ж А Н Р Ы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85860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Разговорный</a:t>
            </a:r>
            <a:r>
              <a:rPr lang="ru-RU" sz="3200" b="1" dirty="0" smtClean="0"/>
              <a:t> –          разговор, диалог, монолог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Научный</a:t>
            </a:r>
            <a:r>
              <a:rPr lang="ru-RU" sz="3600" b="1" dirty="0" smtClean="0"/>
              <a:t> </a:t>
            </a:r>
            <a:r>
              <a:rPr lang="ru-RU" sz="3200" b="1" dirty="0" smtClean="0"/>
              <a:t>–        статья, отзыв, рецензия, лекция,</a:t>
            </a:r>
          </a:p>
          <a:p>
            <a:r>
              <a:rPr lang="ru-RU" sz="3200" b="1" dirty="0" smtClean="0"/>
              <a:t> аннотация, диссертация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Художественный </a:t>
            </a:r>
            <a:r>
              <a:rPr lang="ru-RU" sz="3200" b="1" dirty="0" smtClean="0"/>
              <a:t>– повесть, рассказ, новелла,</a:t>
            </a:r>
          </a:p>
          <a:p>
            <a:r>
              <a:rPr lang="ru-RU" sz="3200" b="1" dirty="0" smtClean="0"/>
              <a:t> поэма, стихотворение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Публицистический </a:t>
            </a:r>
            <a:r>
              <a:rPr lang="ru-RU" sz="3200" b="1" dirty="0" smtClean="0"/>
              <a:t>– статья, выступление, очерк, литературно – критическая статья, эссе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Официально – деловой </a:t>
            </a:r>
            <a:r>
              <a:rPr lang="ru-RU" sz="3200" b="1" dirty="0" smtClean="0"/>
              <a:t>– указы, постановления, инструкции, отчеты, заявления, деловые письма</a:t>
            </a:r>
          </a:p>
          <a:p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 flipH="1">
            <a:off x="1142974" y="2714620"/>
            <a:ext cx="735811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Домашнее задание</a:t>
            </a:r>
            <a:r>
              <a:rPr lang="ru-RU" sz="4000" b="1" dirty="0" smtClean="0"/>
              <a:t>: </a:t>
            </a:r>
            <a:r>
              <a:rPr lang="ru-RU" sz="4000" b="1" dirty="0" smtClean="0">
                <a:solidFill>
                  <a:srgbClr val="002060"/>
                </a:solidFill>
              </a:rPr>
              <a:t>подобрать примеры к разным стилям 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288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Customer</cp:lastModifiedBy>
  <cp:revision>8</cp:revision>
  <dcterms:created xsi:type="dcterms:W3CDTF">2010-01-09T17:30:22Z</dcterms:created>
  <dcterms:modified xsi:type="dcterms:W3CDTF">2010-01-09T18:41:53Z</dcterms:modified>
</cp:coreProperties>
</file>