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72" r:id="rId6"/>
    <p:sldId id="273" r:id="rId7"/>
    <p:sldId id="274" r:id="rId8"/>
    <p:sldId id="294" r:id="rId9"/>
    <p:sldId id="275" r:id="rId10"/>
    <p:sldId id="277" r:id="rId11"/>
    <p:sldId id="278" r:id="rId12"/>
    <p:sldId id="279" r:id="rId13"/>
    <p:sldId id="280" r:id="rId14"/>
    <p:sldId id="282" r:id="rId15"/>
    <p:sldId id="287" r:id="rId16"/>
    <p:sldId id="286" r:id="rId17"/>
    <p:sldId id="288" r:id="rId18"/>
    <p:sldId id="289" r:id="rId19"/>
    <p:sldId id="283" r:id="rId20"/>
    <p:sldId id="284" r:id="rId21"/>
    <p:sldId id="285" r:id="rId22"/>
    <p:sldId id="290" r:id="rId23"/>
    <p:sldId id="292" r:id="rId24"/>
    <p:sldId id="296" r:id="rId25"/>
    <p:sldId id="295" r:id="rId26"/>
    <p:sldId id="297" r:id="rId27"/>
    <p:sldId id="298" r:id="rId28"/>
    <p:sldId id="300" r:id="rId29"/>
    <p:sldId id="29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439B-21C3-4087-9396-FC213507DF52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4AC-FA70-418A-A649-6A4A551E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439B-21C3-4087-9396-FC213507DF52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4AC-FA70-418A-A649-6A4A551E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439B-21C3-4087-9396-FC213507DF52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4AC-FA70-418A-A649-6A4A551E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439B-21C3-4087-9396-FC213507DF52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4AC-FA70-418A-A649-6A4A551E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439B-21C3-4087-9396-FC213507DF52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4AC-FA70-418A-A649-6A4A551E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439B-21C3-4087-9396-FC213507DF52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4AC-FA70-418A-A649-6A4A551E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439B-21C3-4087-9396-FC213507DF52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4AC-FA70-418A-A649-6A4A551E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439B-21C3-4087-9396-FC213507DF52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4AC-FA70-418A-A649-6A4A551E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439B-21C3-4087-9396-FC213507DF52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4AC-FA70-418A-A649-6A4A551E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439B-21C3-4087-9396-FC213507DF52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4AC-FA70-418A-A649-6A4A551E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0439B-21C3-4087-9396-FC213507DF52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414AC-FA70-418A-A649-6A4A551E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439B-21C3-4087-9396-FC213507DF52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14AC-FA70-418A-A649-6A4A551E5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192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2_%D0%BE%D0%BA%D1%82%D1%8F%D0%B1%D1%80%D1%8F" TargetMode="External"/><Relationship Id="rId7" Type="http://schemas.openxmlformats.org/officeDocument/2006/relationships/hyperlink" Target="http://ru.wikipedia.org/wiki/193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23" TargetMode="External"/><Relationship Id="rId5" Type="http://schemas.openxmlformats.org/officeDocument/2006/relationships/hyperlink" Target="http://ru.wikipedia.org/wiki/1938" TargetMode="External"/><Relationship Id="rId4" Type="http://schemas.openxmlformats.org/officeDocument/2006/relationships/hyperlink" Target="http://ru.wikipedia.org/wiki/193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80;&#1084;&#1072;\&#1052;&#1086;&#1080;%20&#1076;&#1086;&#1082;&#1091;&#1084;&#1077;&#1085;&#1090;&#1099;\ahm_requiem.mp3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41" TargetMode="External"/><Relationship Id="rId7" Type="http://schemas.openxmlformats.org/officeDocument/2006/relationships/hyperlink" Target="http://ru.wikipedia.org/wiki/194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0%B0%D1%88%D0%BA%D0%B5%D0%BD%D1%82" TargetMode="External"/><Relationship Id="rId5" Type="http://schemas.openxmlformats.org/officeDocument/2006/relationships/hyperlink" Target="http://ru.wikipedia.org/wiki/%D0%A7%D0%B8%D1%81%D1%82%D0%BE%D0%BF%D0%BE%D0%BB%D1%8C" TargetMode="External"/><Relationship Id="rId4" Type="http://schemas.openxmlformats.org/officeDocument/2006/relationships/hyperlink" Target="http://ru.wikipedia.org/wiki/%D0%A1%D0%B0%D0%BD%D0%BA%D1%82-%D0%9F%D0%B5%D1%82%D0%B5%D1%80%D0%B1%D1%83%D1%80%D0%B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49" TargetMode="External"/><Relationship Id="rId3" Type="http://schemas.openxmlformats.org/officeDocument/2006/relationships/hyperlink" Target="http://ru.wikipedia.org/wiki/1946" TargetMode="External"/><Relationship Id="rId7" Type="http://schemas.openxmlformats.org/officeDocument/2006/relationships/hyperlink" Target="http://ru.wikipedia.org/wiki/%D0%A1%D0%BE%D1%8E%D0%B7_%D1%81%D0%BE%D0%B2%D0%B5%D1%82%D1%81%D0%BA%D0%B8%D1%85_%D0%BF%D0%B8%D1%81%D0%B0%D1%82%D0%B5%D0%BB%D0%B5%D0%B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1%85%D0%BC%D0%B0%D1%82%D0%BE%D0%B2%D0%B0" TargetMode="External"/><Relationship Id="rId5" Type="http://schemas.openxmlformats.org/officeDocument/2006/relationships/hyperlink" Target="http://ru.wikipedia.org/wiki/14_%D0%B0%D0%B2%D0%B3%D1%83%D1%81%D1%82%D0%B0" TargetMode="External"/><Relationship Id="rId4" Type="http://schemas.openxmlformats.org/officeDocument/2006/relationships/hyperlink" Target="http://ru.wikipedia.org/w/index.php?title=%D0%9F%D0%BE%D1%81%D1%82%D0%B0%D0%BD%D0%BE%D0%B2%D0%BB%D0%B5%D0%BD%D0%B8%D0%B5_%D0%A6%D0%9A_%C2%AB%D0%9E_%D0%B6%D1%83%D1%80%D0%BD%D0%B0%D0%BB%D0%B0%D1%85_%E2%80%9E%D0%97%D0%B2%D0%B5%D0%B7%D0%B4%D0%B0%E2%80%9C_%D0%B8_%E2%80%9E%D0%9B%D0%B5%D0%BD%D0%B8%D0%BD%D0%B3%D1%80%D0%B0%D0%B4%E2%80%9C%C2%BB&amp;action=edit&amp;redlink=1" TargetMode="External"/><Relationship Id="rId9" Type="http://schemas.openxmlformats.org/officeDocument/2006/relationships/hyperlink" Target="http://ru.wikipedia.org/wiki/%D0%98%D0%A2%D0%9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56" TargetMode="External"/><Relationship Id="rId7" Type="http://schemas.openxmlformats.org/officeDocument/2006/relationships/hyperlink" Target="http://ru.wikipedia.org/wiki/%D0%9D%D0%BE%D0%B1%D0%B5%D0%BB%D0%B5%D0%B2%D1%81%D0%BA%D0%B0%D1%8F_%D0%BF%D1%80%D0%B5%D0%BC%D0%B8%D1%8F_%D0%BF%D0%BE_%D0%BB%D0%B8%D1%82%D0%B5%D1%80%D0%B0%D1%82%D1%83%D1%80%D0%B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62" TargetMode="External"/><Relationship Id="rId5" Type="http://schemas.openxmlformats.org/officeDocument/2006/relationships/hyperlink" Target="http://ru.wikipedia.org/wiki/XX_%D1%81%D1%8A%D0%B5%D0%B7%D0%B4_%D0%9A%D0%9F%D0%A1%D0%A1" TargetMode="External"/><Relationship Id="rId4" Type="http://schemas.openxmlformats.org/officeDocument/2006/relationships/hyperlink" Target="http://ru.wikipedia.org/wiki/%D0%A0%D0%B5%D0%B0%D0%B1%D0%B8%D0%BB%D0%B8%D1%82%D0%B0%D1%86%D0%B8%D1%8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64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E%D0%BA%D1%81%D1%84%D0%BE%D1%80%D0%B4%D1%81%D0%BA%D0%B8%D0%B9_%D1%83%D0%BD%D0%B8%D0%B2%D0%B5%D1%80%D1%81%D0%B8%D1%82%D0%B5%D1%82" TargetMode="External"/><Relationship Id="rId5" Type="http://schemas.openxmlformats.org/officeDocument/2006/relationships/hyperlink" Target="http://ru.wikipedia.org/wiki/1965" TargetMode="External"/><Relationship Id="rId4" Type="http://schemas.openxmlformats.org/officeDocument/2006/relationships/hyperlink" Target="http://ru.wikipedia.org/w/index.php?title=%D0%AD%D1%82%D0%BD%D0%B0-%D0%A2%D0%B0%D0%BE%D1%80%D0%BC%D0%B8%D0%BD%D0%B0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5%D0%BD%D0%B8%D0%BD%D0%B3%D1%80%D0%B0%D0%B4" TargetMode="External"/><Relationship Id="rId3" Type="http://schemas.openxmlformats.org/officeDocument/2006/relationships/hyperlink" Target="http://ru.wikipedia.org/wiki/1966" TargetMode="External"/><Relationship Id="rId7" Type="http://schemas.openxmlformats.org/officeDocument/2006/relationships/hyperlink" Target="http://ru.wikipedia.org/wiki/%D0%9A%D0%BE%D0%BC%D0%B0%D1%80%D0%BE%D0%B2%D0%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7_%D0%BC%D0%B0%D1%80%D1%82%D0%B0" TargetMode="External"/><Relationship Id="rId5" Type="http://schemas.openxmlformats.org/officeDocument/2006/relationships/hyperlink" Target="http://ru.wikipedia.org/wiki/%D0%94%D0%BE%D0%BC%D0%BE%D0%B4%D0%B5%D0%B4%D0%BE%D0%B2%D0%BE" TargetMode="External"/><Relationship Id="rId4" Type="http://schemas.openxmlformats.org/officeDocument/2006/relationships/hyperlink" Target="http://ru.wikipedia.org/wiki/5_%D0%BC%D0%B0%D1%80%D1%82%D0%B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-cafe.ru/days/bio/2/074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-cafe.ru/days/bio/4/054.php" TargetMode="External"/><Relationship Id="rId4" Type="http://schemas.openxmlformats.org/officeDocument/2006/relationships/hyperlink" Target="http://www.c-cafe.ru/days/bio/7/060.ph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3%D0%BB%D0%B8%D1%86%D0%B0_%D0%92%D0%BE%D1%81%D1%81%D1%82%D0%B0%D0%BD%D0%B8%D1%8F_(%D0%A1%D0%B0%D0%BD%D0%BA%D1%82-%D0%9F%D0%B5%D1%82%D0%B5%D1%80%D0%B1%D1%83%D1%80%D0%B3)" TargetMode="External"/><Relationship Id="rId4" Type="http://schemas.openxmlformats.org/officeDocument/2006/relationships/hyperlink" Target="http://ru.wikipedia.org/wiki/%D0%9B%D0%93%D0%A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D%D0%B0%D0%B3%D0%BE%D1%80%D1%81%D0%BA%D0%B8%D0%B9,_%D0%9D%D0%B8%D0%BA%D0%BE%D0%BB%D0%B0%D0%B9_%D0%92%D0%B8%D0%BA%D1%82%D0%BE%D1%80%D0%BE%D0%B2%D0%B8%D1%87&amp;action=edit&amp;redlink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C%D1%83%D0%B7%D0%B5%D0%B9_%D0%90%D0%BD%D0%BD%D1%8B_%D0%90%D1%85%D0%BC%D0%B0%D1%82%D0%BE%D0%B2%D0%BE%D0%B9_%D0%B2_%D0%A4%D0%BE%D0%BD%D1%82%D0%B0%D0%BD%D0%BD%D0%BE%D0%BC_%D0%94%D0%BE%D0%BC%D0%B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0%D0%B5%D1%81%D1%82%D1%8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s.ru/113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audio" Target="file:///C:\Documents%20and%20Settings\&#1044;&#1080;&#1084;&#1072;\&#1052;&#1086;&#1080;%20&#1076;&#1086;&#1082;&#1091;&#1084;&#1077;&#1085;&#1090;&#1099;\ahm_nebivalaia_osen.mp3" TargetMode="External"/><Relationship Id="rId1" Type="http://schemas.openxmlformats.org/officeDocument/2006/relationships/audio" Target="file:///C:\Documents%20and%20Settings\&#1044;&#1080;&#1084;&#1072;\&#1052;&#1086;&#1080;%20&#1076;&#1086;&#1082;&#1091;&#1084;&#1077;&#1085;&#1090;&#1099;\Akhmatova_molitva_Pranicheva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styor.ru/biography/?n=4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ostyor.ru/poetry/blok/" TargetMode="External"/><Relationship Id="rId4" Type="http://schemas.openxmlformats.org/officeDocument/2006/relationships/hyperlink" Target="http://www.kostyor.ru/poetry/poem37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19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4357713" cy="58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0800000" flipV="1">
            <a:off x="0" y="-1237058"/>
            <a:ext cx="400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28596" y="1857364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Горенко 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    Анна</a:t>
            </a:r>
          </a:p>
          <a:p>
            <a:r>
              <a:rPr lang="ru-RU" sz="3600" b="1" dirty="0" smtClean="0"/>
              <a:t>       Андреевна</a:t>
            </a:r>
          </a:p>
          <a:p>
            <a:r>
              <a:rPr lang="ru-RU" sz="3600" b="1" dirty="0" smtClean="0"/>
              <a:t>      (1889 – 1966)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0"/>
            <a:ext cx="5000628" cy="14287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Анна Ахматова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4106782" cy="568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357166"/>
            <a:ext cx="4429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600" b="1" dirty="0" smtClean="0">
                <a:hlinkClick r:id="rId4" tooltip="1926"/>
              </a:rPr>
              <a:t>1926</a:t>
            </a:r>
            <a:r>
              <a:rPr lang="ru-RU" sz="3600" b="1" dirty="0" smtClean="0"/>
              <a:t> —  впервые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официально получила фамилию Ахматова (ранее по документам носила фамилии своих мужей -  Гумилева, </a:t>
            </a:r>
            <a:r>
              <a:rPr lang="ru-RU" sz="3600" b="1" dirty="0" err="1" smtClean="0"/>
              <a:t>Шилейко</a:t>
            </a:r>
            <a:r>
              <a:rPr lang="ru-RU" sz="3600" b="1" dirty="0" smtClean="0"/>
              <a:t>, Пунина).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7"/>
            <a:ext cx="8786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hlinkClick r:id="rId3" tooltip="22 октября"/>
              </a:rPr>
              <a:t>22 октября</a:t>
            </a:r>
            <a:r>
              <a:rPr lang="ru-RU" sz="3600" b="1" dirty="0" smtClean="0"/>
              <a:t> </a:t>
            </a:r>
            <a:r>
              <a:rPr lang="ru-RU" sz="3600" b="1" dirty="0" smtClean="0">
                <a:hlinkClick r:id="rId4" tooltip="1935"/>
              </a:rPr>
              <a:t>1935</a:t>
            </a:r>
            <a:r>
              <a:rPr lang="ru-RU" sz="3600" b="1" dirty="0" smtClean="0"/>
              <a:t> — арестованы, а через неделю освобождены Н. Н. Пунин и Л. Н. Гумилёв.</a:t>
            </a:r>
          </a:p>
          <a:p>
            <a:r>
              <a:rPr lang="ru-RU" sz="3600" b="1" dirty="0" smtClean="0">
                <a:hlinkClick r:id="rId5" tooltip="1938"/>
              </a:rPr>
              <a:t>1938</a:t>
            </a:r>
            <a:r>
              <a:rPr lang="ru-RU" sz="3600" b="1" dirty="0" smtClean="0"/>
              <a:t> — арестован и приговорён к 5 годам исправительно-трудовых лагерей сын — Л. Н. Гумилёв.</a:t>
            </a:r>
          </a:p>
          <a:p>
            <a:r>
              <a:rPr lang="ru-RU" sz="3600" b="1" dirty="0" smtClean="0"/>
              <a:t>С </a:t>
            </a:r>
            <a:r>
              <a:rPr lang="ru-RU" sz="3600" b="1" dirty="0" smtClean="0">
                <a:hlinkClick r:id="rId6" tooltip="1923"/>
              </a:rPr>
              <a:t>1923</a:t>
            </a:r>
            <a:r>
              <a:rPr lang="ru-RU" sz="3600" b="1" dirty="0" smtClean="0"/>
              <a:t> по </a:t>
            </a:r>
            <a:r>
              <a:rPr lang="ru-RU" sz="3600" b="1" dirty="0" smtClean="0">
                <a:hlinkClick r:id="rId7" tooltip="1934"/>
              </a:rPr>
              <a:t>1934</a:t>
            </a:r>
            <a:r>
              <a:rPr lang="ru-RU" sz="3600" b="1" dirty="0" smtClean="0"/>
              <a:t> практически не печаталась.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288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1935—1940 написана поэма </a:t>
            </a:r>
            <a:r>
              <a:rPr lang="ru-RU" sz="3600" b="1" dirty="0" smtClean="0">
                <a:solidFill>
                  <a:srgbClr val="FF0000"/>
                </a:solidFill>
              </a:rPr>
              <a:t>«Реквием».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500174"/>
            <a:ext cx="53578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"Нет, и не под чуждым небосводом,</a:t>
            </a:r>
          </a:p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не под защитой чуждых крыл,-</a:t>
            </a:r>
          </a:p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 была тогда с моим народом,</a:t>
            </a:r>
          </a:p>
          <a:p>
            <a:pPr algn="ctr"/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там, где мой народ, к несчастью, был</a:t>
            </a:r>
            <a:endParaRPr lang="ru-RU" sz="3200" b="1" dirty="0"/>
          </a:p>
        </p:txBody>
      </p:sp>
      <p:pic>
        <p:nvPicPr>
          <p:cNvPr id="10" name="ahm_requi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775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857233"/>
            <a:ext cx="78581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hlinkClick r:id="rId3" tooltip="1941"/>
              </a:rPr>
              <a:t>1941</a:t>
            </a:r>
            <a:r>
              <a:rPr lang="ru-RU" sz="3200" b="1" dirty="0" smtClean="0"/>
              <a:t> — войну встретила в </a:t>
            </a:r>
            <a:r>
              <a:rPr lang="ru-RU" sz="3200" b="1" dirty="0" smtClean="0">
                <a:hlinkClick r:id="rId4" tooltip="Санкт-Петербург"/>
              </a:rPr>
              <a:t>Ленинграде</a:t>
            </a:r>
            <a:r>
              <a:rPr lang="ru-RU" sz="3200" b="1" dirty="0" smtClean="0"/>
              <a:t>. Позднее по настоянию врачей была эвакуирована сначала в Москву, затем в </a:t>
            </a:r>
            <a:r>
              <a:rPr lang="ru-RU" sz="3200" b="1" dirty="0" smtClean="0">
                <a:hlinkClick r:id="rId5" tooltip="Чистополь"/>
              </a:rPr>
              <a:t>Чистополь</a:t>
            </a:r>
            <a:r>
              <a:rPr lang="ru-RU" sz="3200" b="1" dirty="0" smtClean="0"/>
              <a:t>, оттуда через Казань в </a:t>
            </a:r>
            <a:r>
              <a:rPr lang="ru-RU" sz="3200" b="1" dirty="0" smtClean="0">
                <a:hlinkClick r:id="rId6" tooltip="Ташкент"/>
              </a:rPr>
              <a:t>Ташкент</a:t>
            </a:r>
            <a:r>
              <a:rPr lang="ru-RU" sz="3200" b="1" dirty="0" smtClean="0"/>
              <a:t>. В Ташкенте выходит сборник стихотворений Анны Ахматовой.</a:t>
            </a:r>
            <a:r>
              <a:rPr lang="ru-RU" sz="3200" dirty="0" smtClean="0">
                <a:hlinkClick r:id="rId7" tooltip="1945"/>
              </a:rPr>
              <a:t> </a:t>
            </a:r>
            <a:r>
              <a:rPr lang="ru-RU" sz="3200" b="1" dirty="0" smtClean="0">
                <a:hlinkClick r:id="rId7" tooltip="1945"/>
              </a:rPr>
              <a:t>1945</a:t>
            </a:r>
            <a:r>
              <a:rPr lang="ru-RU" sz="3200" b="1" dirty="0" smtClean="0"/>
              <a:t> — 15 мая Ахматова возвращается из эвакуации в Москву.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7"/>
            <a:ext cx="87154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hlinkClick r:id="rId3" tooltip="1946"/>
              </a:rPr>
              <a:t>1946</a:t>
            </a:r>
            <a:r>
              <a:rPr lang="ru-RU" sz="3200" b="1" dirty="0" smtClean="0"/>
              <a:t> — </a:t>
            </a:r>
            <a:r>
              <a:rPr lang="ru-RU" sz="3200" b="1" dirty="0" smtClean="0">
                <a:hlinkClick r:id="rId4" tooltip="Постановление ЦК «О журналах „Звезда“ и „Ленинград“» (страница отсутствует)"/>
              </a:rPr>
              <a:t>постановление ЦК «О журналах „Звезда“ и „Ленинград“»</a:t>
            </a:r>
            <a:r>
              <a:rPr lang="ru-RU" sz="3200" b="1" dirty="0" smtClean="0"/>
              <a:t> от </a:t>
            </a:r>
            <a:r>
              <a:rPr lang="ru-RU" sz="3200" b="1" dirty="0" smtClean="0">
                <a:hlinkClick r:id="rId5" tooltip="14 августа"/>
              </a:rPr>
              <a:t>14 августа</a:t>
            </a:r>
            <a:r>
              <a:rPr lang="ru-RU" sz="3200" b="1" dirty="0" smtClean="0"/>
              <a:t> 1946 года</a:t>
            </a:r>
            <a:r>
              <a:rPr lang="ru-RU" sz="3200" b="1" baseline="30000" dirty="0" smtClean="0">
                <a:hlinkClick r:id="rId6"/>
              </a:rPr>
              <a:t>[3]</a:t>
            </a:r>
            <a:r>
              <a:rPr lang="ru-RU" sz="3200" b="1" dirty="0" smtClean="0"/>
              <a:t>, в котором резкой критике подвергалось творчество Анны Ахматовой и Михаила Зощенко. Оба они были исключены из </a:t>
            </a:r>
            <a:r>
              <a:rPr lang="ru-RU" sz="3200" b="1" dirty="0" smtClean="0">
                <a:hlinkClick r:id="rId7" tooltip="Союз советских писателей"/>
              </a:rPr>
              <a:t>Союза советских писателей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>
                <a:hlinkClick r:id="rId8" tooltip="1949"/>
              </a:rPr>
              <a:t>1949</a:t>
            </a:r>
            <a:r>
              <a:rPr lang="ru-RU" sz="3200" b="1" dirty="0" smtClean="0"/>
              <a:t> — 26 августа арестован Н. Н. Пунин. 6 ноября арестован Л. Н. Гумилёв. Приговор — 10 лет </a:t>
            </a:r>
            <a:r>
              <a:rPr lang="ru-RU" sz="3200" b="1" dirty="0" smtClean="0">
                <a:hlinkClick r:id="rId9" tooltip="ИТЛ"/>
              </a:rPr>
              <a:t>лагерей</a:t>
            </a:r>
            <a:r>
              <a:rPr lang="ru-RU" sz="3200" b="1" dirty="0" smtClean="0"/>
              <a:t>. В течение всех лет ареста сына Анна Ахматова не оставляла попыток вызволить его.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7154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hlinkClick r:id="rId3" tooltip="1956"/>
              </a:rPr>
              <a:t>1956</a:t>
            </a:r>
            <a:r>
              <a:rPr lang="ru-RU" sz="3200" b="1" dirty="0" smtClean="0"/>
              <a:t> — возвращается из заключения </a:t>
            </a:r>
            <a:r>
              <a:rPr lang="ru-RU" sz="3200" b="1" dirty="0" smtClean="0">
                <a:hlinkClick r:id="rId4" tooltip="Реабилитация"/>
              </a:rPr>
              <a:t>реабилитированный</a:t>
            </a:r>
            <a:r>
              <a:rPr lang="ru-RU" sz="3200" b="1" dirty="0" smtClean="0"/>
              <a:t> после </a:t>
            </a:r>
            <a:r>
              <a:rPr lang="ru-RU" sz="3200" b="1" dirty="0" smtClean="0">
                <a:hlinkClick r:id="rId5" tooltip="XX съезд КПСС"/>
              </a:rPr>
              <a:t>XX съезда</a:t>
            </a:r>
            <a:r>
              <a:rPr lang="ru-RU" sz="3200" b="1" dirty="0" smtClean="0"/>
              <a:t> Л. Н. Гумилёв, ошибочно полагавший, что мать не принимала достаточно усилий для его освобождения; с этого времени отношения между ними были напряжёнными.</a:t>
            </a:r>
          </a:p>
          <a:p>
            <a:r>
              <a:rPr lang="ru-RU" sz="3200" b="1" dirty="0" smtClean="0">
                <a:hlinkClick r:id="rId6" tooltip="1962"/>
              </a:rPr>
              <a:t>1962</a:t>
            </a:r>
            <a:r>
              <a:rPr lang="ru-RU" sz="3200" b="1" dirty="0" smtClean="0"/>
              <a:t> — Анна Андреевна номинирована на </a:t>
            </a:r>
            <a:r>
              <a:rPr lang="ru-RU" sz="3200" b="1" dirty="0" smtClean="0">
                <a:hlinkClick r:id="rId7" tooltip="Нобелевская премия по литературе"/>
              </a:rPr>
              <a:t>Нобелевскую премию по литературе</a:t>
            </a:r>
            <a:r>
              <a:rPr lang="ru-RU" sz="32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4857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hlinkClick r:id="rId3" tooltip="1964"/>
              </a:rPr>
              <a:t>1964</a:t>
            </a:r>
            <a:r>
              <a:rPr lang="ru-RU" sz="3200" b="1" dirty="0" smtClean="0"/>
              <a:t> — в Италии получила премию «</a:t>
            </a:r>
            <a:r>
              <a:rPr lang="ru-RU" sz="3200" b="1" dirty="0" smtClean="0">
                <a:hlinkClick r:id="rId4" tooltip="Этна-Таормина (страница отсутствует)"/>
              </a:rPr>
              <a:t>Этна-Таормина</a:t>
            </a:r>
            <a:r>
              <a:rPr lang="ru-RU" sz="3200" b="1" dirty="0" smtClean="0"/>
              <a:t>».</a:t>
            </a:r>
          </a:p>
          <a:p>
            <a:r>
              <a:rPr lang="ru-RU" sz="3200" b="1" dirty="0" smtClean="0">
                <a:hlinkClick r:id="rId5" tooltip="1965"/>
              </a:rPr>
              <a:t>1965</a:t>
            </a:r>
            <a:endParaRPr lang="ru-RU" sz="3200" b="1" dirty="0" smtClean="0"/>
          </a:p>
          <a:p>
            <a:r>
              <a:rPr lang="ru-RU" sz="3200" b="1" dirty="0" smtClean="0"/>
              <a:t>диплом почётного доктора </a:t>
            </a:r>
            <a:r>
              <a:rPr lang="ru-RU" sz="3200" b="1" dirty="0" smtClean="0">
                <a:hlinkClick r:id="rId6" tooltip="Оксфордский университет"/>
              </a:rPr>
              <a:t>Оксфордского университета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Издан сборник «Бег времени».</a:t>
            </a:r>
            <a:endParaRPr lang="ru-RU" sz="32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642918"/>
            <a:ext cx="360047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7"/>
            <a:ext cx="8786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hlinkClick r:id="rId3" tooltip="1966"/>
              </a:rPr>
              <a:t>1966</a:t>
            </a:r>
            <a:endParaRPr lang="ru-RU" sz="3200" b="1" dirty="0" smtClean="0"/>
          </a:p>
          <a:p>
            <a:r>
              <a:rPr lang="ru-RU" sz="3200" b="1" dirty="0" smtClean="0">
                <a:hlinkClick r:id="rId4" tooltip="5 марта"/>
              </a:rPr>
              <a:t>5 марта</a:t>
            </a:r>
            <a:r>
              <a:rPr lang="ru-RU" sz="3200" b="1" dirty="0" smtClean="0"/>
              <a:t> — умерла в санатории в присутствии врачей и сестёр, пришедших в палату, чтобы осмотреть её и снять кардиограмму в </a:t>
            </a:r>
            <a:r>
              <a:rPr lang="ru-RU" sz="3200" b="1" dirty="0" smtClean="0">
                <a:hlinkClick r:id="rId5" tooltip="Домодедово"/>
              </a:rPr>
              <a:t>Домодедово</a:t>
            </a:r>
            <a:r>
              <a:rPr lang="ru-RU" sz="3200" b="1" dirty="0" smtClean="0"/>
              <a:t> (Подмосковье).</a:t>
            </a:r>
          </a:p>
          <a:p>
            <a:r>
              <a:rPr lang="ru-RU" sz="3200" b="1" dirty="0" smtClean="0">
                <a:hlinkClick r:id="rId6" tooltip="7 марта"/>
              </a:rPr>
              <a:t>7 марта</a:t>
            </a:r>
            <a:r>
              <a:rPr lang="ru-RU" sz="3200" b="1" dirty="0" smtClean="0"/>
              <a:t> — в 22:00 по Всесоюзному радио передают сообщение о смерти выдающегося поэта Анны Ахматовой. Похоронена в </a:t>
            </a:r>
            <a:r>
              <a:rPr lang="ru-RU" sz="3200" b="1" dirty="0" smtClean="0">
                <a:hlinkClick r:id="rId7" tooltip="Комарово"/>
              </a:rPr>
              <a:t>Комарове</a:t>
            </a:r>
            <a:r>
              <a:rPr lang="ru-RU" sz="3200" b="1" dirty="0" smtClean="0"/>
              <a:t>, под </a:t>
            </a:r>
            <a:r>
              <a:rPr lang="ru-RU" sz="3200" b="1" dirty="0" smtClean="0">
                <a:hlinkClick r:id="rId8" tooltip="Ленинград"/>
              </a:rPr>
              <a:t>Ленинградом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57166"/>
            <a:ext cx="2357454" cy="312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3500438"/>
            <a:ext cx="5000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Надгробие на могиле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А.Ахматовой в Комарове под Санкт-Петербургом.</a:t>
            </a:r>
            <a:endParaRPr lang="ru-RU" sz="32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8604"/>
            <a:ext cx="401041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39306"/>
            <a:ext cx="6500858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51798" y="5429264"/>
            <a:ext cx="4697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Могила Анны Ахматовой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"/>
            <a:ext cx="87868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Анна  Ахматова родилась на юге России, в Одессе </a:t>
            </a:r>
            <a:r>
              <a:rPr lang="ru-RU" sz="3200" b="1" dirty="0" smtClean="0">
                <a:solidFill>
                  <a:srgbClr val="FF0000"/>
                </a:solidFill>
              </a:rPr>
              <a:t>11 июня 1889 года </a:t>
            </a:r>
            <a:r>
              <a:rPr lang="ru-RU" sz="3200" dirty="0" smtClean="0"/>
              <a:t>(старый стиль) в семье инженер-капитана 2-го ранга Андрея Антоновича Горенко и Инны </a:t>
            </a:r>
            <a:r>
              <a:rPr lang="ru-RU" sz="3200" dirty="0" err="1" smtClean="0"/>
              <a:t>Эразмовны</a:t>
            </a:r>
            <a:r>
              <a:rPr lang="ru-RU" sz="3200" dirty="0" smtClean="0"/>
              <a:t> (в девичестве </a:t>
            </a:r>
            <a:r>
              <a:rPr lang="ru-RU" sz="3200" dirty="0" err="1" smtClean="0"/>
              <a:t>Строговой</a:t>
            </a:r>
            <a:r>
              <a:rPr lang="ru-RU" sz="3200" dirty="0" smtClean="0"/>
              <a:t>). Спустя два года супруги Горенко переехали в Царское Село, где Аня училась в Мариинской гимназии. Она прекрасно владела французским, читала в подлиннике Данте. Из русских поэтов первыми открыты были</a:t>
            </a:r>
          </a:p>
          <a:p>
            <a:r>
              <a:rPr lang="ru-RU" sz="3200" dirty="0" smtClean="0"/>
              <a:t>   ею </a:t>
            </a:r>
            <a:r>
              <a:rPr lang="ru-RU" sz="3200" dirty="0" smtClean="0">
                <a:hlinkClick r:id="rId3"/>
              </a:rPr>
              <a:t>Державин</a:t>
            </a:r>
            <a:r>
              <a:rPr lang="ru-RU" sz="3200" dirty="0" smtClean="0"/>
              <a:t> и </a:t>
            </a:r>
            <a:r>
              <a:rPr lang="ru-RU" sz="3200" dirty="0" smtClean="0">
                <a:hlinkClick r:id="rId4"/>
              </a:rPr>
              <a:t>Некрасов</a:t>
            </a:r>
            <a:r>
              <a:rPr lang="ru-RU" sz="3200" dirty="0" smtClean="0"/>
              <a:t>, затем открылся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</a:t>
            </a:r>
            <a:r>
              <a:rPr lang="ru-RU" sz="3200" dirty="0" smtClean="0">
                <a:hlinkClick r:id="rId5"/>
              </a:rPr>
              <a:t>Пушкин</a:t>
            </a:r>
            <a:r>
              <a:rPr lang="ru-RU" sz="3200" dirty="0" smtClean="0"/>
              <a:t>, любовь к которому осталась на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     всю жизнь.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66"/>
            <a:ext cx="4286274" cy="607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-79653"/>
            <a:ext cx="40719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Петербурге есть памятники Ахматовой — во дворе филологического факультета </a:t>
            </a:r>
            <a:r>
              <a:rPr lang="ru-RU" sz="3200" b="1" dirty="0" smtClean="0">
                <a:hlinkClick r:id="rId4" tooltip="ЛГУ"/>
              </a:rPr>
              <a:t>государственного университета</a:t>
            </a:r>
            <a:r>
              <a:rPr lang="ru-RU" sz="3200" b="1" dirty="0" smtClean="0"/>
              <a:t> и в саду перед школой на </a:t>
            </a:r>
            <a:r>
              <a:rPr lang="ru-RU" sz="3200" b="1" dirty="0" smtClean="0">
                <a:hlinkClick r:id="rId5" tooltip="Улица Восстания (Санкт-Петербург)"/>
              </a:rPr>
              <a:t>улице Восстания</a:t>
            </a:r>
            <a:r>
              <a:rPr lang="ru-RU" sz="32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00042"/>
            <a:ext cx="87154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 марта 2006 </a:t>
            </a:r>
            <a:r>
              <a:rPr lang="ru-RU" sz="3200" b="1" dirty="0" smtClean="0"/>
              <a:t>года, к 40-ой годовщине со дня смерти Анны Андреевны в Санкт-Петербурге в саду возле Фонтанного дома был открыт третий памятник Анне Ахматовой работы петербургского скульптора Вячеслава </a:t>
            </a:r>
            <a:r>
              <a:rPr lang="ru-RU" sz="3200" b="1" dirty="0" err="1" smtClean="0"/>
              <a:t>Бухаева</a:t>
            </a:r>
            <a:r>
              <a:rPr lang="ru-RU" sz="3200" b="1" dirty="0" smtClean="0"/>
              <a:t> (сам памятник — дар </a:t>
            </a:r>
            <a:r>
              <a:rPr lang="ru-RU" sz="3200" b="1" dirty="0" smtClean="0">
                <a:hlinkClick r:id="rId3" tooltip="Нагорский, Николай Викторович (страница отсутствует)"/>
              </a:rPr>
              <a:t>Николая </a:t>
            </a:r>
            <a:r>
              <a:rPr lang="ru-RU" sz="3200" b="1" dirty="0" err="1" smtClean="0">
                <a:hlinkClick r:id="rId3" tooltip="Нагорский, Николай Викторович (страница отсутствует)"/>
              </a:rPr>
              <a:t>Нагорского</a:t>
            </a:r>
            <a:r>
              <a:rPr lang="ru-RU" sz="3200" b="1" dirty="0" smtClean="0"/>
              <a:t>).</a:t>
            </a:r>
          </a:p>
          <a:p>
            <a:r>
              <a:rPr lang="ru-RU" sz="3200" b="1" dirty="0" smtClean="0"/>
              <a:t>В Фонтанном доме, где расположен </a:t>
            </a:r>
            <a:r>
              <a:rPr lang="ru-RU" sz="3200" b="1" dirty="0" smtClean="0">
                <a:hlinkClick r:id="rId4" tooltip="Музей Анны Ахматовой в Фонтанном Доме"/>
              </a:rPr>
              <a:t>литературно-мемориальный музей поэтессы</a:t>
            </a:r>
            <a:r>
              <a:rPr lang="ru-RU" sz="3200" b="1" dirty="0" smtClean="0"/>
              <a:t>, она прожила 30 лет, а сад у дома называла «магическим». По её словам, </a:t>
            </a:r>
            <a:r>
              <a:rPr lang="ru-RU" sz="3200" b="1" i="1" dirty="0" smtClean="0"/>
              <a:t>«сюда приходят тени петербуржской истории»</a:t>
            </a:r>
            <a:r>
              <a:rPr lang="ru-RU" sz="32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357166"/>
            <a:ext cx="81439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декабре </a:t>
            </a:r>
            <a:r>
              <a:rPr lang="ru-RU" sz="3200" b="1" dirty="0" smtClean="0">
                <a:solidFill>
                  <a:srgbClr val="FF0000"/>
                </a:solidFill>
              </a:rPr>
              <a:t>2006 г</a:t>
            </a:r>
            <a:r>
              <a:rPr lang="ru-RU" sz="3200" b="1" dirty="0" smtClean="0"/>
              <a:t>ода в Санкт-Петербурге открыли памятник Анне Ахматовой, расположенный через Неву от следственного изолятора </a:t>
            </a:r>
            <a:r>
              <a:rPr lang="ru-RU" sz="3200" b="1" dirty="0" smtClean="0">
                <a:hlinkClick r:id="rId3" tooltip="Кресты"/>
              </a:rPr>
              <a:t>«Кресты»</a:t>
            </a:r>
            <a:r>
              <a:rPr lang="ru-RU" sz="3200" b="1" dirty="0" smtClean="0"/>
              <a:t>, где она завещала его разместить. В </a:t>
            </a:r>
            <a:r>
              <a:rPr lang="ru-RU" sz="3200" b="1" dirty="0" smtClean="0">
                <a:solidFill>
                  <a:srgbClr val="FF0000"/>
                </a:solidFill>
              </a:rPr>
              <a:t>1997</a:t>
            </a:r>
            <a:r>
              <a:rPr lang="ru-RU" sz="3200" b="1" dirty="0" smtClean="0"/>
              <a:t> году планировалось разбить </a:t>
            </a:r>
            <a:r>
              <a:rPr lang="ru-RU" sz="3200" b="1" dirty="0" err="1" smtClean="0"/>
              <a:t>Ахматовский</a:t>
            </a:r>
            <a:r>
              <a:rPr lang="ru-RU" sz="3200" b="1" dirty="0" smtClean="0"/>
              <a:t> сквер на этом месте, однако планам не суждено было сбыться.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7" y="0"/>
            <a:ext cx="970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Музеи Анны Ахматовой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57233"/>
            <a:ext cx="9572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* </a:t>
            </a:r>
            <a:r>
              <a:rPr lang="ru-RU" sz="2800" b="1" dirty="0" smtClean="0">
                <a:solidFill>
                  <a:srgbClr val="00B050"/>
                </a:solidFill>
              </a:rPr>
              <a:t> ЛИТЕРАТУРНО-МЕМОРИАЛЬНЫЙ МУЗЕЙ АННЫ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    АХМАТОВОЙ В ФОНТАННОМ ДОМЕ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1" y="2643182"/>
            <a:ext cx="8143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*  Музей "Анна Ахматова. Серебряный век".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714489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* 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Музейная экспозиция «Анна Ахматова. Царское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  Село» </a:t>
            </a:r>
          </a:p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143248"/>
            <a:ext cx="9572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*  Филиал Музея Анны Ахматовой в Фонтанном Доме . МЕМОРИАЛЬНЫЙ МУЗЕЙ-КВАРТИРА Л.Н.ГУМИЛЕВА. 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4714885"/>
            <a:ext cx="685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*  Музей российской поэтессы Анны Ахматовой в селе Слободка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                        </a:t>
            </a:r>
            <a:r>
              <a:rPr lang="ru-RU" sz="3200" b="1" dirty="0" err="1" smtClean="0">
                <a:solidFill>
                  <a:srgbClr val="C00000"/>
                </a:solidFill>
              </a:rPr>
              <a:t>Шелехивская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60899" cy="61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111" y="0"/>
            <a:ext cx="43140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0"/>
            <a:ext cx="4350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0"/>
            <a:ext cx="44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0"/>
            <a:ext cx="48381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0"/>
            <a:ext cx="52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0"/>
            <a:ext cx="4863585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00496" y="0"/>
            <a:ext cx="4525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90752" y="0"/>
            <a:ext cx="4453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28575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428868"/>
            <a:ext cx="5214942" cy="378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86183" y="357166"/>
            <a:ext cx="535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Памятники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Анне Ахматовой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57166"/>
            <a:ext cx="4643430" cy="619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66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3333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357166"/>
            <a:ext cx="7429552" cy="769441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Афоризмы Анны Ахматовой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4422"/>
            <a:ext cx="881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  Жить — так на воле, Умирать — так дома.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785926"/>
            <a:ext cx="881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  Измену простить можно, а обиду нельзя.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57430"/>
            <a:ext cx="921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  Все мы немного у жизни в гостях,</a:t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sz="3600" b="1" dirty="0" smtClean="0">
                <a:solidFill>
                  <a:srgbClr val="FFC000"/>
                </a:solidFill>
              </a:rPr>
              <a:t>  Жизнь - это только привычка.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500438"/>
            <a:ext cx="945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Не давай мне ничего на </a:t>
            </a:r>
            <a:r>
              <a:rPr lang="ru-RU" sz="3600" dirty="0" smtClean="0">
                <a:solidFill>
                  <a:srgbClr val="FF0000"/>
                </a:solidFill>
                <a:hlinkClick r:id="rId3"/>
              </a:rPr>
              <a:t>память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Знаю я, как память коротка.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4643446"/>
            <a:ext cx="785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Будущее, как известно, бросает свою 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        тень задолго до того, как войти.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8844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Стихи Анны Ахматовой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6" name="Akhmatova_molitva_Pranichev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429520" y="6357934"/>
            <a:ext cx="500066" cy="500066"/>
          </a:xfrm>
          <a:prstGeom prst="rect">
            <a:avLst/>
          </a:prstGeom>
        </p:spPr>
      </p:pic>
      <p:pic>
        <p:nvPicPr>
          <p:cNvPr id="7" name="ahm_nebivalaia_ose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215074" y="6357958"/>
            <a:ext cx="500042" cy="50004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1500174"/>
            <a:ext cx="4105280" cy="484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3929066"/>
            <a:ext cx="37862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Презентацию подготовила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учитель Покровской ООШ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</a:t>
            </a:r>
            <a:r>
              <a:rPr lang="en-US" sz="2400" b="1" dirty="0" smtClean="0">
                <a:solidFill>
                  <a:srgbClr val="002060"/>
                </a:solidFill>
              </a:rPr>
              <a:t>I </a:t>
            </a:r>
            <a:r>
              <a:rPr lang="en-US" sz="2400" b="1" smtClean="0">
                <a:solidFill>
                  <a:srgbClr val="002060"/>
                </a:solidFill>
              </a:rPr>
              <a:t>– III</a:t>
            </a:r>
            <a:r>
              <a:rPr lang="ru-RU" sz="2400" b="1" dirty="0" smtClean="0">
                <a:solidFill>
                  <a:srgbClr val="002060"/>
                </a:solidFill>
              </a:rPr>
              <a:t> ст. № 1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Соломка Л. А. 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00052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643438" y="0"/>
            <a:ext cx="450056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</a:t>
            </a:r>
            <a:r>
              <a:rPr lang="ru-RU" sz="3200" b="1" dirty="0" smtClean="0">
                <a:solidFill>
                  <a:srgbClr val="FF0000"/>
                </a:solidFill>
              </a:rPr>
              <a:t>1905</a:t>
            </a:r>
            <a:r>
              <a:rPr lang="ru-RU" sz="3200" b="1" dirty="0" smtClean="0"/>
              <a:t> г. после развода родителей Ахматова с матерью переехала в Евпаторию. В </a:t>
            </a:r>
            <a:r>
              <a:rPr lang="ru-RU" sz="3200" b="1" dirty="0" smtClean="0">
                <a:solidFill>
                  <a:srgbClr val="FF0000"/>
                </a:solidFill>
              </a:rPr>
              <a:t>1906</a:t>
            </a:r>
            <a:r>
              <a:rPr lang="ru-RU" sz="3200" b="1" dirty="0" smtClean="0"/>
              <a:t> — </a:t>
            </a:r>
            <a:r>
              <a:rPr lang="ru-RU" sz="3200" b="1" dirty="0" smtClean="0">
                <a:solidFill>
                  <a:srgbClr val="FF0000"/>
                </a:solidFill>
              </a:rPr>
              <a:t>1907</a:t>
            </a:r>
            <a:r>
              <a:rPr lang="ru-RU" sz="3200" b="1" dirty="0" smtClean="0"/>
              <a:t> гг. она училась в выпускном классе </a:t>
            </a:r>
            <a:r>
              <a:rPr lang="ru-RU" sz="3200" b="1" dirty="0" err="1" smtClean="0"/>
              <a:t>Киево-Фундуклеевской</a:t>
            </a:r>
            <a:r>
              <a:rPr lang="ru-RU" sz="3200" b="1" dirty="0" smtClean="0"/>
              <a:t> гимназии, в </a:t>
            </a:r>
            <a:r>
              <a:rPr lang="ru-RU" sz="3200" b="1" dirty="0" smtClean="0">
                <a:solidFill>
                  <a:srgbClr val="FF0000"/>
                </a:solidFill>
              </a:rPr>
              <a:t>1908</a:t>
            </a:r>
            <a:r>
              <a:rPr lang="ru-RU" sz="3200" b="1" dirty="0" smtClean="0"/>
              <a:t> — </a:t>
            </a:r>
            <a:r>
              <a:rPr lang="ru-RU" sz="3200" b="1" dirty="0" smtClean="0">
                <a:solidFill>
                  <a:srgbClr val="FF0000"/>
                </a:solidFill>
              </a:rPr>
              <a:t>1910</a:t>
            </a:r>
            <a:r>
              <a:rPr lang="ru-RU" sz="3200" b="1" dirty="0" smtClean="0"/>
              <a:t> гг. — на юридическом отделении Киевских высших женских курсов.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42918"/>
            <a:ext cx="435768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0006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25 </a:t>
            </a:r>
            <a:r>
              <a:rPr lang="ru-RU" sz="3200" b="1" dirty="0" smtClean="0"/>
              <a:t>апреля </a:t>
            </a:r>
            <a:r>
              <a:rPr lang="ru-RU" sz="3200" b="1" dirty="0" smtClean="0">
                <a:solidFill>
                  <a:srgbClr val="FF0000"/>
                </a:solidFill>
              </a:rPr>
              <a:t>1910</a:t>
            </a:r>
            <a:r>
              <a:rPr lang="ru-RU" sz="3200" b="1" dirty="0" smtClean="0"/>
              <a:t> г. "за</a:t>
            </a:r>
          </a:p>
          <a:p>
            <a:r>
              <a:rPr lang="ru-RU" sz="3200" b="1" dirty="0" smtClean="0"/>
              <a:t>  Днепром в деревенской</a:t>
            </a:r>
          </a:p>
          <a:p>
            <a:r>
              <a:rPr lang="ru-RU" sz="3200" b="1" dirty="0" smtClean="0"/>
              <a:t>  церкви" она обвенчалась</a:t>
            </a:r>
          </a:p>
          <a:p>
            <a:r>
              <a:rPr lang="ru-RU" sz="3200" b="1" dirty="0" smtClean="0"/>
              <a:t>      с </a:t>
            </a:r>
            <a:r>
              <a:rPr lang="ru-RU" sz="3200" b="1" dirty="0" smtClean="0">
                <a:hlinkClick r:id="rId4"/>
              </a:rPr>
              <a:t>Н. С. Гумилевым</a:t>
            </a:r>
            <a:r>
              <a:rPr lang="ru-RU" sz="3200" b="1" dirty="0" smtClean="0"/>
              <a:t>, с </a:t>
            </a:r>
          </a:p>
          <a:p>
            <a:r>
              <a:rPr lang="ru-RU" sz="3200" b="1" dirty="0" smtClean="0"/>
              <a:t>   которым познакомилась</a:t>
            </a:r>
          </a:p>
          <a:p>
            <a:r>
              <a:rPr lang="ru-RU" sz="3200" b="1" dirty="0" smtClean="0"/>
              <a:t>      в </a:t>
            </a:r>
            <a:r>
              <a:rPr lang="ru-RU" sz="3200" b="1" dirty="0" smtClean="0">
                <a:solidFill>
                  <a:srgbClr val="FF0000"/>
                </a:solidFill>
              </a:rPr>
              <a:t>1903</a:t>
            </a:r>
            <a:r>
              <a:rPr lang="ru-RU" sz="3200" b="1" dirty="0" smtClean="0"/>
              <a:t> г. В </a:t>
            </a:r>
            <a:r>
              <a:rPr lang="ru-RU" sz="3200" b="1" dirty="0" smtClean="0">
                <a:solidFill>
                  <a:srgbClr val="FF0000"/>
                </a:solidFill>
              </a:rPr>
              <a:t>1907</a:t>
            </a:r>
            <a:r>
              <a:rPr lang="ru-RU" sz="3200" b="1" dirty="0" smtClean="0"/>
              <a:t> г. Он</a:t>
            </a:r>
          </a:p>
          <a:p>
            <a:r>
              <a:rPr lang="ru-RU" sz="3200" b="1" dirty="0" smtClean="0"/>
              <a:t>  опубликовал ее </a:t>
            </a:r>
            <a:r>
              <a:rPr lang="ru-RU" sz="3200" b="1" dirty="0" err="1" smtClean="0"/>
              <a:t>стихо</a:t>
            </a:r>
            <a:r>
              <a:rPr lang="ru-RU" sz="3200" b="1" dirty="0" smtClean="0"/>
              <a:t> –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творение "На руке его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много блестящих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колец..." в издавав –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</a:t>
            </a:r>
            <a:r>
              <a:rPr lang="ru-RU" sz="3200" b="1" dirty="0" err="1" smtClean="0"/>
              <a:t>шемся</a:t>
            </a:r>
            <a:r>
              <a:rPr lang="ru-RU" sz="3200" b="1" dirty="0" smtClean="0"/>
              <a:t> им в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Париже журнале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            "Сириус".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66"/>
            <a:ext cx="4511584" cy="586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357166"/>
            <a:ext cx="38576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На стилистику ранних поэтических опытов Ахматовой оказало заметное влияние знакомство с прозой Гамсуна, с поэзией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>
                <a:hlinkClick r:id="rId4"/>
              </a:rPr>
              <a:t>В. Я. Брюсова</a:t>
            </a:r>
            <a:endParaRPr lang="ru-RU" sz="3200" b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и</a:t>
            </a:r>
          </a:p>
          <a:p>
            <a:r>
              <a:rPr lang="ru-RU" sz="3200" b="1" dirty="0" smtClean="0"/>
              <a:t>               </a:t>
            </a:r>
            <a:r>
              <a:rPr lang="ru-RU" sz="3200" b="1" dirty="0" smtClean="0">
                <a:hlinkClick r:id="rId5"/>
              </a:rPr>
              <a:t>А. А. Блока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"/>
            <a:ext cx="8786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Медовый месяц с  Николаем Гумилевым проводит в Париже. После возвращения в Петербург училась на Высших историко-литературных курсах </a:t>
            </a:r>
            <a:r>
              <a:rPr lang="ru-RU" sz="3200" b="1" dirty="0" err="1" smtClean="0"/>
              <a:t>Раева</a:t>
            </a:r>
            <a:r>
              <a:rPr lang="ru-RU" sz="3200" b="1" dirty="0" smtClean="0"/>
              <a:t>. В это время она писала много стихов, вошедших позже в ее первую книгу. Ахматова выступила с чтением своих стихов в Павловске перед друзьями Гумилева, а потом на "башне" Вс. Иванова была принята. С </a:t>
            </a:r>
            <a:r>
              <a:rPr lang="ru-RU" sz="3200" b="1" dirty="0" smtClean="0">
                <a:solidFill>
                  <a:srgbClr val="FF0000"/>
                </a:solidFill>
              </a:rPr>
              <a:t>1911 </a:t>
            </a:r>
            <a:r>
              <a:rPr lang="ru-RU" sz="3200" b="1" dirty="0" smtClean="0"/>
              <a:t>регулярно печатается в</a:t>
            </a:r>
          </a:p>
          <a:p>
            <a:r>
              <a:rPr lang="ru-RU" sz="3200" b="1" dirty="0" smtClean="0"/>
              <a:t>       петербургских и московских изданиях.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Вместе с Гумилевым  становится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             сторонницей </a:t>
            </a:r>
            <a:r>
              <a:rPr lang="ru-RU" sz="3200" b="1" dirty="0" smtClean="0">
                <a:solidFill>
                  <a:srgbClr val="FF0000"/>
                </a:solidFill>
              </a:rPr>
              <a:t>акмеизма</a:t>
            </a:r>
            <a:r>
              <a:rPr lang="ru-RU" sz="3200" b="1" dirty="0" smtClean="0"/>
              <a:t>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3414718" cy="494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57686" y="0"/>
            <a:ext cx="5143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Весну </a:t>
            </a:r>
            <a:r>
              <a:rPr lang="ru-RU" sz="3200" b="1" dirty="0" smtClean="0">
                <a:solidFill>
                  <a:srgbClr val="FF0000"/>
                </a:solidFill>
              </a:rPr>
              <a:t>1911</a:t>
            </a:r>
            <a:r>
              <a:rPr lang="ru-RU" sz="3200" b="1" dirty="0" smtClean="0"/>
              <a:t> снова провела</a:t>
            </a:r>
          </a:p>
          <a:p>
            <a:r>
              <a:rPr lang="ru-RU" sz="3200" b="1" dirty="0" smtClean="0"/>
              <a:t> в Париже, в </a:t>
            </a:r>
            <a:r>
              <a:rPr lang="ru-RU" sz="3200" b="1" dirty="0" smtClean="0">
                <a:solidFill>
                  <a:srgbClr val="FF0000"/>
                </a:solidFill>
              </a:rPr>
              <a:t>1912 </a:t>
            </a:r>
            <a:r>
              <a:rPr lang="ru-RU" sz="3200" b="1" dirty="0" smtClean="0"/>
              <a:t>путешествовала по Северной Италии, оставившей огромное впечатление. В этом же году выходит первый сборник стихов </a:t>
            </a:r>
            <a:r>
              <a:rPr lang="ru-RU" sz="3200" b="1" dirty="0" smtClean="0">
                <a:solidFill>
                  <a:srgbClr val="0070C0"/>
                </a:solidFill>
              </a:rPr>
              <a:t>"Вечер", </a:t>
            </a:r>
            <a:r>
              <a:rPr lang="ru-RU" sz="3200" b="1" dirty="0" smtClean="0"/>
              <a:t>благосклонно принятый критикой.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6061" y="357167"/>
            <a:ext cx="470382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500166" y="4572008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</a:t>
            </a:r>
            <a:r>
              <a:rPr lang="ru-RU" sz="3200" b="1" dirty="0" smtClean="0">
                <a:solidFill>
                  <a:srgbClr val="FF0000"/>
                </a:solidFill>
              </a:rPr>
              <a:t>1912</a:t>
            </a:r>
            <a:r>
              <a:rPr lang="ru-RU" sz="3200" b="1" dirty="0" smtClean="0"/>
              <a:t> родился сын Лев (в будущем Л. Гумилев станет известным историком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         и  географом). </a:t>
            </a:r>
            <a:endParaRPr lang="ru-RU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3571868" cy="357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Дима\Мои документы\Мои рисунки\Ри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715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1912 </a:t>
            </a:r>
            <a:r>
              <a:rPr lang="ru-RU" sz="3200" b="1" dirty="0" smtClean="0"/>
              <a:t>— в марте вышла первая книга, сборник </a:t>
            </a:r>
            <a:r>
              <a:rPr lang="ru-RU" sz="3200" b="1" dirty="0" smtClean="0">
                <a:solidFill>
                  <a:srgbClr val="FF0000"/>
                </a:solidFill>
              </a:rPr>
              <a:t>«Вечер», </a:t>
            </a:r>
            <a:r>
              <a:rPr lang="ru-RU" sz="3200" b="1" dirty="0" smtClean="0"/>
              <a:t>в издании «Цеха поэтов» тиражом 300 экз.</a:t>
            </a:r>
          </a:p>
          <a:p>
            <a:r>
              <a:rPr lang="ru-RU" sz="3200" b="1" dirty="0" smtClean="0">
                <a:hlinkClick r:id="rId3" tooltip="1914"/>
              </a:rPr>
              <a:t>1914</a:t>
            </a:r>
            <a:r>
              <a:rPr lang="ru-RU" sz="3200" b="1" dirty="0" smtClean="0"/>
              <a:t> — весной впервые выходят </a:t>
            </a:r>
            <a:r>
              <a:rPr lang="ru-RU" sz="3200" b="1" dirty="0" smtClean="0">
                <a:solidFill>
                  <a:srgbClr val="FF0000"/>
                </a:solidFill>
              </a:rPr>
              <a:t>«Чётки» </a:t>
            </a:r>
            <a:r>
              <a:rPr lang="ru-RU" sz="3200" b="1" dirty="0" smtClean="0"/>
              <a:t>в издательстве «Гиперборей» немалым по тем временам тиражом — 1000 экз. До 1923 года было выдержано ещё 8 переизданий.</a:t>
            </a:r>
          </a:p>
          <a:p>
            <a:r>
              <a:rPr lang="ru-RU" sz="3200" b="1" dirty="0" smtClean="0">
                <a:hlinkClick r:id="rId4" tooltip="1917"/>
              </a:rPr>
              <a:t>1917</a:t>
            </a:r>
            <a:r>
              <a:rPr lang="ru-RU" sz="3200" b="1" dirty="0" smtClean="0"/>
              <a:t> — третья книга </a:t>
            </a:r>
            <a:r>
              <a:rPr lang="ru-RU" sz="3200" b="1" dirty="0" smtClean="0">
                <a:solidFill>
                  <a:srgbClr val="FF0000"/>
                </a:solidFill>
              </a:rPr>
              <a:t>«Белая стая» </a:t>
            </a:r>
            <a:r>
              <a:rPr lang="ru-RU" sz="3200" b="1" dirty="0" smtClean="0"/>
              <a:t>тиражом в 2000 экз. в издательстве «Гиперборей».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662</Words>
  <Application>Microsoft Office PowerPoint</Application>
  <PresentationFormat>Экран (4:3)</PresentationFormat>
  <Paragraphs>92</Paragraphs>
  <Slides>29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26</cp:revision>
  <dcterms:created xsi:type="dcterms:W3CDTF">2010-01-23T06:26:28Z</dcterms:created>
  <dcterms:modified xsi:type="dcterms:W3CDTF">2010-01-23T12:19:52Z</dcterms:modified>
</cp:coreProperties>
</file>